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B6BF78-B52A-499A-BA20-1A02EB18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68F7-F4F2-42E9-851C-D1543A1EA498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80C77-6E3B-4A3E-834A-4968E7A1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755E4-A571-4B91-9506-7C089739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99A37-6D98-4FCE-99F9-61EA5864B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88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8A942-7756-4E74-83E5-161BE6C9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AD61-F214-4E05-AF97-23EB0D057F80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BFCBC-49C8-4861-B47B-06C08052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E0F9BF-48E7-4F96-BE11-46221716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A7A40-DC90-4A90-B1DE-BD20189AF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24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0D3F8-2CBC-4B15-8934-20CA55A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C376-DFD4-4D45-AB7A-3F1D5895A3E7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08085-DF2B-46D6-B908-D31AB99A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4DE5F9-D282-4B00-9D4E-BDA89443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0B595-DF0C-40BD-9F80-FBD02DDDC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52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7C2D26-8C7F-46BF-B300-926060A3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C44F-EB3C-47EE-9251-302EAEA2D045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3658B-2A49-4DE4-A3D7-02257D5E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799251-FC4B-49EB-854D-2D7578FF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BFC65-CF34-475A-953B-411472F8C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61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4E6AB-86CD-408E-9708-683D4BCE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17751-8C0D-44BA-8B57-D6979F04F192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F97376-B86A-4DDA-81CE-1D8E8DA6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6768-09A8-4FB3-B8C0-8BB795F6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9F07-7E28-43DD-AE17-E56A64B88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02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96B34A4-A834-442B-9062-4793352D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1AD5-1691-442E-ACAA-27FB6C83E6E5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D60F38A-92B5-4DD8-9A2F-BEED2161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C647433-9AD5-457B-8AF2-4FCDD130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9D28D-9DC8-4304-8023-6EBE451AC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72484B3-D843-4866-8D02-B61830FF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6168-6478-44AB-8188-F3DDB6127619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0B9467F-B1C1-4DE8-807A-7567643F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3565C77-FBB0-4D88-84F8-1CE8E5D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74C50-225E-48F9-B7C0-62E5B44EB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39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6FCA63A-9D12-4C3D-84D8-A1B6B34E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F0CA-97FC-434D-BC8A-C22482BE2FD7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B5FEE6F-0AB4-4A95-9FF7-852DBF79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BE14E0A-CD0E-4C48-A109-353EF5E9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DE5-DE77-4256-9121-E7DB2053E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4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6CBDB14-06D9-4B9E-AD9C-54C02EBF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0117-44DE-49BF-95B9-66CF7E203F61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72530F7-2B0D-4EB5-9CB8-F3B20928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DC69F48-DFAA-4916-A2F2-CA7EE794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AE738-5CD4-4FCA-A430-7F4D001C1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86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D2621BF-ED09-4FB4-93C4-5AE4AD5A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1F6B-4C04-4801-B646-53CB218FAB73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2C8CE88-9471-453F-AD91-1730A44E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A8440D-8FA7-4227-9505-E1ABE02D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13733-851D-4361-AD6D-A899C5126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4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AD79009-8322-4DFD-8C59-6C8E7443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6B585-B8B2-495E-808B-E8F739AA23A5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1A22671-F704-4ABA-9A13-53F5953C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01B19F1-4D2E-44D8-83E5-2BE9E171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D359E-FD14-4DE3-86F4-6084C7A69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29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B70B463D-AD36-486F-AF18-C3FA40DB5C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E63AFBF-6A2B-42B0-928C-EE68251DA7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7011EB-FED5-4EA9-9677-79E82EB25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BDEC1-1A3A-4028-A694-C3A57AFA3E0B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2D1BAC-63DF-491E-BF32-3328E280A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899DFA-9187-49DF-AE4D-FFAF156FD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7A683E-3A02-4F1D-93D3-24E07EB134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1DCDA-3643-4E8C-A757-56E54C497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11049000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T. K. M. COLLEGE OF ARTS AND SCIENCE, KOLLAM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85B846-FE9A-4FE5-BC7D-05326BF8F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9800"/>
            <a:ext cx="6400800" cy="838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Organometallic Reagents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in Organic Synthesis</a:t>
            </a:r>
          </a:p>
        </p:txBody>
      </p:sp>
      <p:pic>
        <p:nvPicPr>
          <p:cNvPr id="2052" name="Picture 3" descr="Document from Jeevanlal.jpg">
            <a:extLst>
              <a:ext uri="{FF2B5EF4-FFF2-40B4-BE49-F238E27FC236}">
                <a16:creationId xmlns:a16="http://schemas.microsoft.com/office/drawing/2014/main" xmlns="" id="{90AC4C59-1795-44D0-97E7-55792DA69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Untitled-1.png">
            <a:extLst>
              <a:ext uri="{FF2B5EF4-FFF2-40B4-BE49-F238E27FC236}">
                <a16:creationId xmlns:a16="http://schemas.microsoft.com/office/drawing/2014/main" xmlns="" id="{AD7284B1-341C-4BFB-875A-FA26BB622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5">
            <a:extLst>
              <a:ext uri="{FF2B5EF4-FFF2-40B4-BE49-F238E27FC236}">
                <a16:creationId xmlns:a16="http://schemas.microsoft.com/office/drawing/2014/main" xmlns="" id="{405F74BA-5D2D-4559-ACD8-2C0314F9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447800"/>
            <a:ext cx="397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Department of Chemistry</a:t>
            </a:r>
          </a:p>
        </p:txBody>
      </p:sp>
      <p:sp>
        <p:nvSpPr>
          <p:cNvPr id="2055" name="TextBox 6">
            <a:extLst>
              <a:ext uri="{FF2B5EF4-FFF2-40B4-BE49-F238E27FC236}">
                <a16:creationId xmlns:a16="http://schemas.microsoft.com/office/drawing/2014/main" xmlns="" id="{4DFE3CE3-DDAE-4484-9EFA-955D2AD7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2060"/>
                </a:solidFill>
                <a:latin typeface="Calibri" panose="020F0502020204030204" pitchFamily="34" charset="0"/>
              </a:rPr>
              <a:t>Certificate Course in Chemistry</a:t>
            </a:r>
          </a:p>
        </p:txBody>
      </p:sp>
      <p:sp>
        <p:nvSpPr>
          <p:cNvPr id="2056" name="TextBox 7">
            <a:extLst>
              <a:ext uri="{FF2B5EF4-FFF2-40B4-BE49-F238E27FC236}">
                <a16:creationId xmlns:a16="http://schemas.microsoft.com/office/drawing/2014/main" xmlns="" id="{8AB31E54-CE9F-42F2-A0AE-33767F89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962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E308EAAF-666C-4D28-91F4-A9401AF8ED73}"/>
              </a:ext>
            </a:extLst>
          </p:cNvPr>
          <p:cNvSpPr txBox="1"/>
          <p:nvPr/>
        </p:nvSpPr>
        <p:spPr>
          <a:xfrm>
            <a:off x="5562600" y="3505200"/>
            <a:ext cx="34115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Course Coordinator :  Dr.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Simimole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H.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Course Duration      :   30 Hours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386B441-2E0D-4D03-8BE7-B26C02C777DF}"/>
              </a:ext>
            </a:extLst>
          </p:cNvPr>
          <p:cNvSpPr/>
          <p:nvPr/>
        </p:nvSpPr>
        <p:spPr>
          <a:xfrm>
            <a:off x="4343400" y="76200"/>
            <a:ext cx="4038600" cy="3352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xmlns="" id="{D239691C-9602-4C0F-82E5-D6D4B083B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60775"/>
            <a:ext cx="7696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 u="sng" dirty="0">
                <a:latin typeface="Calibri" panose="020F0502020204030204" pitchFamily="34" charset="0"/>
              </a:rPr>
              <a:t>AIM</a:t>
            </a:r>
          </a:p>
          <a:p>
            <a:pPr algn="just" eaLnBrk="1" hangingPunct="1"/>
            <a:r>
              <a:rPr lang="en-US" altLang="en-US" b="1" dirty="0">
                <a:latin typeface="Calibri" panose="020F0502020204030204" pitchFamily="34" charset="0"/>
              </a:rPr>
              <a:t>This course will deal with the various synthetic strategies using </a:t>
            </a:r>
            <a:r>
              <a:rPr lang="en-US" altLang="en-US" b="1" dirty="0" smtClean="0">
                <a:latin typeface="Calibri" panose="020F0502020204030204" pitchFamily="34" charset="0"/>
              </a:rPr>
              <a:t>organometallic </a:t>
            </a:r>
            <a:r>
              <a:rPr lang="en-US" altLang="en-US" b="1" dirty="0">
                <a:latin typeface="Calibri" panose="020F0502020204030204" pitchFamily="34" charset="0"/>
              </a:rPr>
              <a:t>reagents. Both classical and advanced reagents shall be discussed emphasizing on the mechanistic details. Students preparing for CSIR/UGC, GATE and other competitive examination will find this course extremely useful. Along with the reagents in organic synthesis this course provides a broad overview of the generic concepts of design research and design research methodology. It then takes the student through each step of the methodology, from understanding design as a phenomenon, to improving any of its facets in a systematic way and validating the improvements in a methodical manner.</a:t>
            </a:r>
          </a:p>
        </p:txBody>
      </p:sp>
      <p:pic>
        <p:nvPicPr>
          <p:cNvPr id="1026" name="Picture 2" descr="Silver Nitrate, 2 g | Home Science Tools">
            <a:extLst>
              <a:ext uri="{FF2B5EF4-FFF2-40B4-BE49-F238E27FC236}">
                <a16:creationId xmlns:a16="http://schemas.microsoft.com/office/drawing/2014/main" xmlns="" id="{1EC6B66C-4297-407A-8E8D-85C6517D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0175"/>
            <a:ext cx="3048000" cy="322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4" descr="Potassium Permanganate Manufacturer, Potassium Permanganate Exporters, Potassium  Permanganate Suppliers, Potassium Permanganate Solution.">
            <a:extLst>
              <a:ext uri="{FF2B5EF4-FFF2-40B4-BE49-F238E27FC236}">
                <a16:creationId xmlns:a16="http://schemas.microsoft.com/office/drawing/2014/main" xmlns="" id="{4FCFADA2-3760-4FA8-87DA-96AE3716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4349" r="22195"/>
          <a:stretch>
            <a:fillRect/>
          </a:stretch>
        </p:blipFill>
        <p:spPr bwMode="auto">
          <a:xfrm>
            <a:off x="4495800" y="304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hemical beaker with permanganate dissolved in water — Stock Photo ©  cobraCZ #127312666">
            <a:extLst>
              <a:ext uri="{FF2B5EF4-FFF2-40B4-BE49-F238E27FC236}">
                <a16:creationId xmlns:a16="http://schemas.microsoft.com/office/drawing/2014/main" xmlns="" id="{B322CE60-C790-4E1E-B7A5-C9F09DA8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3" t="7932" r="11909" b="10072"/>
          <a:stretch>
            <a:fillRect/>
          </a:stretch>
        </p:blipFill>
        <p:spPr bwMode="auto">
          <a:xfrm>
            <a:off x="5943600" y="152400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xmlns="" id="{00E981E0-3A7B-425E-AD4D-2AD585C5C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97536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b="1" u="sng" dirty="0">
                <a:latin typeface="Calibri" panose="020F0502020204030204" pitchFamily="34" charset="0"/>
              </a:rPr>
              <a:t>Expected Course Outcome</a:t>
            </a:r>
          </a:p>
          <a:p>
            <a:pPr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Upon completion of the course the students will be able to:</a:t>
            </a: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Describe methods for synthesis and transformation of the most common functional</a:t>
            </a: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groups</a:t>
            </a:r>
          </a:p>
          <a:p>
            <a:pPr lvl="1" algn="just"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Apply organometallic reagents and reactions in organic synthesis</a:t>
            </a:r>
          </a:p>
          <a:p>
            <a:pPr lvl="1" algn="just"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To know synthetically the processes relevant </a:t>
            </a:r>
            <a:r>
              <a:rPr lang="en-US" altLang="en-US" sz="1600" b="1" dirty="0" smtClean="0">
                <a:latin typeface="Calibri" panose="020F0502020204030204" pitchFamily="34" charset="0"/>
              </a:rPr>
              <a:t>to organic-chemical </a:t>
            </a:r>
            <a:r>
              <a:rPr lang="en-US" altLang="en-US" sz="1600" b="1" dirty="0">
                <a:latin typeface="Calibri" panose="020F0502020204030204" pitchFamily="34" charset="0"/>
              </a:rPr>
              <a:t>reactions and be able</a:t>
            </a: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to discuss the mechanism of these reactions</a:t>
            </a:r>
          </a:p>
          <a:p>
            <a:pPr lvl="1" algn="just"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Plan and carry out fundamental organic transformations of significance for organic Synthesis</a:t>
            </a:r>
          </a:p>
          <a:p>
            <a:pPr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          </a:t>
            </a:r>
          </a:p>
          <a:p>
            <a:pPr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          Discuss </a:t>
            </a:r>
            <a:r>
              <a:rPr lang="en-US" altLang="en-US" sz="1600" b="1" dirty="0" err="1">
                <a:latin typeface="Calibri" panose="020F0502020204030204" pitchFamily="34" charset="0"/>
              </a:rPr>
              <a:t>stereochemical</a:t>
            </a:r>
            <a:r>
              <a:rPr lang="en-US" altLang="en-US" sz="1600" b="1" dirty="0">
                <a:latin typeface="Calibri" panose="020F0502020204030204" pitchFamily="34" charset="0"/>
              </a:rPr>
              <a:t> problems related to chemical transformations</a:t>
            </a:r>
          </a:p>
          <a:p>
            <a:pPr algn="just"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Understand a general definition of research design.</a:t>
            </a:r>
          </a:p>
          <a:p>
            <a:pPr lvl="1" algn="just"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To carry out simpler risk assessment, in-session laboratory documentation and</a:t>
            </a: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oral/written presentation of the contents and results of laboratory sessions</a:t>
            </a:r>
          </a:p>
          <a:p>
            <a:pPr lvl="1" algn="just"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Conducting a literature review for a scholarly educational study:</a:t>
            </a:r>
          </a:p>
          <a:p>
            <a:pPr lvl="1" algn="just"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Familiar with the steps involved in identifying and selecting a good instrument to use</a:t>
            </a:r>
          </a:p>
          <a:p>
            <a:pPr lvl="1" algn="just" eaLnBrk="1" hangingPunct="1"/>
            <a:r>
              <a:rPr lang="en-US" altLang="en-US" sz="1600" b="1" dirty="0">
                <a:latin typeface="Calibri" panose="020F0502020204030204" pitchFamily="34" charset="0"/>
              </a:rPr>
              <a:t>in a study.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D104F8-0C44-49EE-B03E-661E82E8968E}"/>
              </a:ext>
            </a:extLst>
          </p:cNvPr>
          <p:cNvSpPr/>
          <p:nvPr/>
        </p:nvSpPr>
        <p:spPr>
          <a:xfrm>
            <a:off x="685800" y="5943600"/>
            <a:ext cx="76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407D2F-0252-4AE2-A284-DBF93C415413}"/>
              </a:ext>
            </a:extLst>
          </p:cNvPr>
          <p:cNvSpPr/>
          <p:nvPr/>
        </p:nvSpPr>
        <p:spPr>
          <a:xfrm>
            <a:off x="685800" y="5486400"/>
            <a:ext cx="76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97F427-4347-4687-AE07-DD7F1729B2F7}"/>
              </a:ext>
            </a:extLst>
          </p:cNvPr>
          <p:cNvSpPr/>
          <p:nvPr/>
        </p:nvSpPr>
        <p:spPr>
          <a:xfrm>
            <a:off x="685800" y="4800600"/>
            <a:ext cx="76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7E85AC-3FFD-4F35-B245-378981B80F3F}"/>
              </a:ext>
            </a:extLst>
          </p:cNvPr>
          <p:cNvSpPr/>
          <p:nvPr/>
        </p:nvSpPr>
        <p:spPr>
          <a:xfrm>
            <a:off x="685800" y="2057400"/>
            <a:ext cx="76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1C65F4B-11CB-4864-8B78-C6C8BC17F6BB}"/>
              </a:ext>
            </a:extLst>
          </p:cNvPr>
          <p:cNvSpPr/>
          <p:nvPr/>
        </p:nvSpPr>
        <p:spPr>
          <a:xfrm>
            <a:off x="685800" y="2590800"/>
            <a:ext cx="76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639A7C1-16E8-41E8-A981-4E08F3C636D8}"/>
              </a:ext>
            </a:extLst>
          </p:cNvPr>
          <p:cNvSpPr/>
          <p:nvPr/>
        </p:nvSpPr>
        <p:spPr>
          <a:xfrm>
            <a:off x="685800" y="1371600"/>
            <a:ext cx="76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D433A4-214E-45A5-B4BB-9225398B32D4}"/>
              </a:ext>
            </a:extLst>
          </p:cNvPr>
          <p:cNvSpPr/>
          <p:nvPr/>
        </p:nvSpPr>
        <p:spPr>
          <a:xfrm>
            <a:off x="685800" y="3810000"/>
            <a:ext cx="76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5B51F0E-1AB4-4F48-BA34-5D48C2EC4AE7}"/>
              </a:ext>
            </a:extLst>
          </p:cNvPr>
          <p:cNvSpPr/>
          <p:nvPr/>
        </p:nvSpPr>
        <p:spPr>
          <a:xfrm>
            <a:off x="685800" y="4267200"/>
            <a:ext cx="76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9866BC1-3290-4C4E-B6A3-D3E73E557118}"/>
              </a:ext>
            </a:extLst>
          </p:cNvPr>
          <p:cNvSpPr/>
          <p:nvPr/>
        </p:nvSpPr>
        <p:spPr>
          <a:xfrm>
            <a:off x="685800" y="3276600"/>
            <a:ext cx="76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278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T. K. M. COLLEGE OF ARTS AND SCIENCE, KOLLAM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 K. M. COLLEGE OF ARTS AND SCIENCE, KOLLAM</dc:title>
  <dc:creator>WINTECH</dc:creator>
  <cp:lastModifiedBy>sony</cp:lastModifiedBy>
  <cp:revision>12</cp:revision>
  <dcterms:created xsi:type="dcterms:W3CDTF">2020-10-09T06:55:26Z</dcterms:created>
  <dcterms:modified xsi:type="dcterms:W3CDTF">2025-01-04T16:04:46Z</dcterms:modified>
</cp:coreProperties>
</file>