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9144000" cy="6858000"/>
  <p:embeddedFontLst>
    <p:embeddedFont>
      <p:font typeface="Libre Franklin"/>
      <p:regular r:id="rId10"/>
      <p:bold r:id="rId11"/>
      <p:italic r:id="rId12"/>
      <p:boldItalic r:id="rId13"/>
    </p:embeddedFont>
    <p:embeddedFont>
      <p:font typeface="Bodoni"/>
      <p:bold r:id="rId14"/>
      <p:boldItalic r:id="rId15"/>
    </p:embeddedFont>
    <p:embeddedFont>
      <p:font typeface="Libre Baskerville"/>
      <p:regular r:id="rId16"/>
      <p:bold r:id="rId17"/>
      <p:italic r:id="rId18"/>
    </p:embeddedFont>
    <p:embeddedFont>
      <p:font typeface="Libre Franklin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dDJ6H933ktelYFsQ3QaYgDEBV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Medium-bold.fntdata"/><Relationship Id="rId11" Type="http://schemas.openxmlformats.org/officeDocument/2006/relationships/font" Target="fonts/LibreFranklin-bold.fntdata"/><Relationship Id="rId22" Type="http://schemas.openxmlformats.org/officeDocument/2006/relationships/font" Target="fonts/LibreFranklinMedium-boldItalic.fntdata"/><Relationship Id="rId10" Type="http://schemas.openxmlformats.org/officeDocument/2006/relationships/font" Target="fonts/LibreFranklin-regular.fntdata"/><Relationship Id="rId21" Type="http://schemas.openxmlformats.org/officeDocument/2006/relationships/font" Target="fonts/LibreFranklinMedium-italic.fntdata"/><Relationship Id="rId13" Type="http://schemas.openxmlformats.org/officeDocument/2006/relationships/font" Target="fonts/LibreFranklin-boldItalic.fntdata"/><Relationship Id="rId12" Type="http://schemas.openxmlformats.org/officeDocument/2006/relationships/font" Target="fonts/LibreFranklin-italic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odoni-boldItalic.fntdata"/><Relationship Id="rId14" Type="http://schemas.openxmlformats.org/officeDocument/2006/relationships/font" Target="fonts/Bodoni-bold.fntdata"/><Relationship Id="rId17" Type="http://schemas.openxmlformats.org/officeDocument/2006/relationships/font" Target="fonts/LibreBaskerville-bold.fntdata"/><Relationship Id="rId16" Type="http://schemas.openxmlformats.org/officeDocument/2006/relationships/font" Target="fonts/LibreBaskervill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Medium-regular.fntdata"/><Relationship Id="rId6" Type="http://schemas.openxmlformats.org/officeDocument/2006/relationships/slide" Target="slides/slide1.xml"/><Relationship Id="rId18" Type="http://schemas.openxmlformats.org/officeDocument/2006/relationships/font" Target="fonts/LibreBaskervill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 rot="5400000">
            <a:off x="2385219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 rot="5400000">
            <a:off x="4846638" y="2560639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 rot="5400000">
            <a:off x="655638" y="350838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8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8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9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11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3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3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kx="0" rotWithShape="0" algn="bl" stA="49000" stPos="0" sy="-90000" ky="0"/>
          </a:effectLst>
        </p:spPr>
      </p:sp>
      <p:sp>
        <p:nvSpPr>
          <p:cNvPr id="74" name="Google Shape;74;p1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5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6" name="Google Shape;16;p5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5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3962400" y="85345"/>
            <a:ext cx="1066800" cy="8290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6" name="Google Shape;96;p1"/>
          <p:cNvSpPr txBox="1"/>
          <p:nvPr>
            <p:ph type="title"/>
          </p:nvPr>
        </p:nvSpPr>
        <p:spPr>
          <a:xfrm>
            <a:off x="1201450" y="1947775"/>
            <a:ext cx="5878200" cy="16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Bodoni"/>
              <a:buNone/>
            </a:pPr>
            <a:r>
              <a:rPr lang="en-US">
                <a:solidFill>
                  <a:srgbClr val="00FF00"/>
                </a:solidFill>
                <a:latin typeface="Bodoni"/>
                <a:ea typeface="Bodoni"/>
                <a:cs typeface="Bodoni"/>
                <a:sym typeface="Bodoni"/>
              </a:rPr>
              <a:t>GREEN </a:t>
            </a:r>
            <a:r>
              <a:rPr lang="en-US">
                <a:solidFill>
                  <a:srgbClr val="00FF00"/>
                </a:solidFill>
                <a:latin typeface="Bodoni"/>
                <a:ea typeface="Bodoni"/>
                <a:cs typeface="Bodoni"/>
                <a:sym typeface="Bodoni"/>
              </a:rPr>
              <a:t>AGROCHEMISTRY:</a:t>
            </a:r>
            <a:endParaRPr>
              <a:solidFill>
                <a:srgbClr val="00FF00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Bodoni"/>
              <a:buNone/>
            </a:pPr>
            <a:r>
              <a:rPr lang="en-US">
                <a:solidFill>
                  <a:srgbClr val="00FF00"/>
                </a:solidFill>
                <a:latin typeface="Bodoni"/>
                <a:ea typeface="Bodoni"/>
                <a:cs typeface="Bodoni"/>
                <a:sym typeface="Bodoni"/>
              </a:rPr>
              <a:t>Advancing Agricultural Sustainability</a:t>
            </a:r>
            <a:endParaRPr>
              <a:solidFill>
                <a:srgbClr val="00FF0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09600" y="990600"/>
            <a:ext cx="8991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B4C2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T. K. M. COLLEGE OF ARTS AND SCIENCE, KOLLAM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2362200" y="138178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Department of Chemistry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2438400" y="2931000"/>
            <a:ext cx="434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ocument from Jeevanlal.jpg" id="100" name="Google Shape;10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5334000" y="3276600"/>
            <a:ext cx="38619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Course Coordinator :  Ms. Shrifa Rahim</a:t>
            </a:r>
            <a:endParaRPr b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Course Duration      :   30 Hours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685800" y="2286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304800" y="10668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➢ To introduce the various concepts of Agrochemistry and to impart knowledge about physical properties of soil and processes in relation to plant growth.</a:t>
            </a:r>
            <a:endParaRPr/>
          </a:p>
          <a:p>
            <a:pPr indent="-3429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429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➢ To give awareness to the students about excess use, adverse effects and remedies of Pesticides, Insecticides etc.</a:t>
            </a:r>
            <a:endParaRPr/>
          </a:p>
          <a:p>
            <a:pPr indent="-3429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429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➢ To provide knowledge about the major research areas in agricultural Chemistry</a:t>
            </a:r>
            <a:endParaRPr/>
          </a:p>
        </p:txBody>
      </p:sp>
      <p:pic>
        <p:nvPicPr>
          <p:cNvPr descr="istockphoto-1171878183-612x612.jpg"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256666"/>
            <a:ext cx="4267200" cy="2428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4267200"/>
            <a:ext cx="4267200" cy="243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_2022-08-29-08-24-23-13_e2d5b3f32b79de1d45acd1fad96fbb0f.jpg"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52400"/>
            <a:ext cx="7467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914400" y="6172200"/>
            <a:ext cx="4800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Reprinted in part from C&amp;EN, 2015 93 (19) 10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COURSE OUTCOME</a:t>
            </a:r>
            <a:endParaRPr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304800" y="1295400"/>
            <a:ext cx="8610600" cy="499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Upon completion of the course the students will be able to:</a:t>
            </a:r>
            <a:endParaRPr/>
          </a:p>
          <a:p>
            <a:pPr indent="-3429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429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Understand the basics of Agricultural Chemistry</a:t>
            </a:r>
            <a:endParaRPr/>
          </a:p>
          <a:p>
            <a:pPr indent="-3429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429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Understand the role of manures and fertilizers in supplying nutrients to plants.</a:t>
            </a:r>
            <a:endParaRPr/>
          </a:p>
          <a:p>
            <a:pPr indent="-2540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sz="20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429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 Evaluate the importance of Instrumental techniques and analytical methods in the field of Agricultural Chemistry.</a:t>
            </a:r>
            <a:endParaRPr/>
          </a:p>
          <a:p>
            <a:pPr indent="-2540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sz="20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429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 Explain the Importance of Chemistry in Agricultural Science.</a:t>
            </a:r>
            <a:endParaRPr/>
          </a:p>
          <a:p>
            <a:pPr indent="-2540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sz="20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42900" lvl="0" marL="342900" rtl="0" algn="just"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 Understand the major research areas in Agrochemistry and thus gives a real inspiration to the students to this area.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2020-10-01T07:37:41Z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2020-10-01T00:00:00Z</vt:filetime>
  </property>
</Properties>
</file>